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61" r:id="rId20"/>
    <p:sldId id="269" r:id="rId21"/>
    <p:sldId id="278" r:id="rId22"/>
    <p:sldId id="279" r:id="rId23"/>
    <p:sldId id="280" r:id="rId24"/>
    <p:sldId id="281" r:id="rId25"/>
    <p:sldId id="275" r:id="rId26"/>
    <p:sldId id="276" r:id="rId27"/>
    <p:sldId id="277" r:id="rId28"/>
    <p:sldId id="273" r:id="rId29"/>
    <p:sldId id="274" r:id="rId30"/>
  </p:sldIdLst>
  <p:sldSz cx="10693400" cy="7561263"/>
  <p:notesSz cx="6669088" cy="9928225"/>
  <p:embeddedFontLst>
    <p:embeddedFont>
      <p:font typeface="Arial Black" panose="020B0A04020102020204" pitchFamily="34" charset="0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PjJux61L6IzM4ntjgaCOPDBA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4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84" y="28"/>
      </p:cViewPr>
      <p:guideLst>
        <p:guide orient="horz" pos="2296"/>
        <p:guide pos="2880"/>
        <p:guide orient="horz" pos="253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05285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46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95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0334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232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3474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99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0417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7281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027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2163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511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6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/>
              <a:buNone/>
              <a:defRPr sz="55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/>
              <a:buNone/>
              <a:defRPr sz="5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1458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blioclub.ru/index.php?page=book&amp;id=598404" TargetMode="External"/><Relationship Id="rId4" Type="http://schemas.openxmlformats.org/officeDocument/2006/relationships/hyperlink" Target="https://urait.ru/bcode/518499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производственной практики </a:t>
            </a:r>
            <a:br>
              <a:rPr lang="ru-RU" sz="2100" dirty="0"/>
            </a:br>
            <a:r>
              <a:rPr lang="ru-RU" sz="2100" dirty="0"/>
              <a:t/>
            </a: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в период с «08» июня 2025 г. по «21» июня 2025 г.</a:t>
            </a:r>
            <a:br>
              <a:rPr lang="ru-RU" sz="2000" dirty="0"/>
            </a:b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r>
              <a:rPr lang="ru-RU" sz="2100" dirty="0"/>
              <a:t/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обучающегося: </a:t>
            </a:r>
            <a:r>
              <a:rPr lang="ru-RU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Рыжова Елизавета Романовна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Группа: 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ДКИП – 205 </a:t>
            </a:r>
            <a:r>
              <a:rPr lang="ru-RU" sz="20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прог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Руководителя:  </a:t>
            </a:r>
            <a:r>
              <a:rPr lang="ru-RU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Сибирев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 Иван Валерьевич</a:t>
            </a:r>
            <a:endParaRPr sz="1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</a:pPr>
            <a:endParaRPr sz="2200" b="0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«МОСКОВСКИЙ УНИВЕРСИТЕТ 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СИНЕРГИЯ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Факультет Информационных технологий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Кафедра Цифровой экономики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44C2756-F876-2E8E-A4A6-F66ACCBC7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9824904" cy="3488816"/>
          </a:xfrm>
        </p:spPr>
        <p:txBody>
          <a:bodyPr/>
          <a:lstStyle/>
          <a:p>
            <a:pPr marL="76200" indent="0">
              <a:buNone/>
            </a:pPr>
            <a:r>
              <a:rPr lang="ru-RU" dirty="0"/>
              <a:t>Заходим в события </a:t>
            </a:r>
            <a:r>
              <a:rPr lang="en-US" dirty="0" err="1"/>
              <a:t>labelClose</a:t>
            </a:r>
            <a:r>
              <a:rPr lang="ru-RU" dirty="0"/>
              <a:t> и находим </a:t>
            </a:r>
            <a:r>
              <a:rPr lang="en-US" dirty="0" err="1"/>
              <a:t>MouseEnter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MouseLeave</a:t>
            </a:r>
            <a:r>
              <a:rPr lang="ru-RU" dirty="0"/>
              <a:t> и задаем цвета, чтобы </a:t>
            </a:r>
            <a:r>
              <a:rPr lang="en-US" dirty="0"/>
              <a:t>label</a:t>
            </a:r>
            <a:r>
              <a:rPr lang="ru-RU" dirty="0"/>
              <a:t> был белым, а при наведении курсора черным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0BEDFDD-E13C-A389-C405-C177F4B81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92" y="1104963"/>
            <a:ext cx="2602230" cy="6394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2FEA354-E692-53C4-00E8-2798A260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2" y="2051811"/>
            <a:ext cx="4448175" cy="797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FF99F34-3A4F-FE8A-16A5-7FE7EA827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97" y="3117341"/>
            <a:ext cx="2524125" cy="3714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4CDF3B34-27E7-DD89-9003-D1522F11B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97" y="3641211"/>
            <a:ext cx="4457700" cy="101660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AF6FE26A-B39A-3736-05A7-D50906522918}"/>
              </a:ext>
            </a:extLst>
          </p:cNvPr>
          <p:cNvSpPr/>
          <p:nvPr/>
        </p:nvSpPr>
        <p:spPr>
          <a:xfrm>
            <a:off x="-2129625" y="4505421"/>
            <a:ext cx="6259174" cy="8828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Готовая</a:t>
            </a:r>
            <a:r>
              <a:rPr lang="ru-RU" dirty="0"/>
              <a:t> </a:t>
            </a:r>
            <a:r>
              <a:rPr lang="ru-RU" b="1" dirty="0"/>
              <a:t>форма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160F8BCC-B5ED-B8BB-7AC7-918E23B6F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566" y="4757103"/>
            <a:ext cx="3430905" cy="2804160"/>
          </a:xfrm>
          <a:prstGeom prst="rect">
            <a:avLst/>
          </a:prstGeom>
        </p:spPr>
      </p:pic>
      <p:pic>
        <p:nvPicPr>
          <p:cNvPr id="11" name="image1.png">
            <a:extLst>
              <a:ext uri="{FF2B5EF4-FFF2-40B4-BE49-F238E27FC236}">
                <a16:creationId xmlns:a16="http://schemas.microsoft.com/office/drawing/2014/main" xmlns="" id="{7B6985D8-96C9-6717-3243-C65F493C5042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041566" y="7660550"/>
            <a:ext cx="3578225" cy="7232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6423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DC3470C-702B-AC66-F955-CE57480B6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9824904" cy="3488816"/>
          </a:xfrm>
        </p:spPr>
        <p:txBody>
          <a:bodyPr/>
          <a:lstStyle/>
          <a:p>
            <a:pPr marL="76200" indent="0">
              <a:buNone/>
            </a:pPr>
            <a:r>
              <a:rPr lang="ru-RU" b="1" dirty="0"/>
              <a:t>скачиваем </a:t>
            </a:r>
            <a:r>
              <a:rPr lang="ru-RU" b="1" dirty="0" err="1"/>
              <a:t>mysql</a:t>
            </a:r>
            <a:r>
              <a:rPr lang="ru-RU" b="1" dirty="0"/>
              <a:t> </a:t>
            </a:r>
            <a:r>
              <a:rPr lang="ru-RU" b="1" dirty="0" err="1"/>
              <a:t>connector</a:t>
            </a:r>
            <a:endParaRPr lang="ru-RU" b="1" dirty="0"/>
          </a:p>
        </p:txBody>
      </p:sp>
      <p:pic>
        <p:nvPicPr>
          <p:cNvPr id="5" name="image12.png">
            <a:extLst>
              <a:ext uri="{FF2B5EF4-FFF2-40B4-BE49-F238E27FC236}">
                <a16:creationId xmlns:a16="http://schemas.microsoft.com/office/drawing/2014/main" xmlns="" id="{8B0EF803-2400-7DC4-D0F2-F170DA2DB19D}"/>
              </a:ext>
            </a:extLst>
          </p:cNvPr>
          <p:cNvPicPr/>
          <p:nvPr/>
        </p:nvPicPr>
        <p:blipFill>
          <a:blip r:embed="rId2"/>
          <a:srcRect b="5664"/>
          <a:stretch>
            <a:fillRect/>
          </a:stretch>
        </p:blipFill>
        <p:spPr>
          <a:xfrm>
            <a:off x="394335" y="569721"/>
            <a:ext cx="4952365" cy="2919095"/>
          </a:xfrm>
          <a:prstGeom prst="rect">
            <a:avLst/>
          </a:prstGeom>
          <a:ln/>
        </p:spPr>
      </p:pic>
      <p:pic>
        <p:nvPicPr>
          <p:cNvPr id="6" name="image2.png">
            <a:extLst>
              <a:ext uri="{FF2B5EF4-FFF2-40B4-BE49-F238E27FC236}">
                <a16:creationId xmlns:a16="http://schemas.microsoft.com/office/drawing/2014/main" xmlns="" id="{3BF2B114-DD7D-6496-8E97-6DC82EA4F76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94335" y="3780631"/>
            <a:ext cx="3683000" cy="2889250"/>
          </a:xfrm>
          <a:prstGeom prst="rect">
            <a:avLst/>
          </a:prstGeom>
          <a:ln/>
        </p:spPr>
      </p:pic>
      <p:pic>
        <p:nvPicPr>
          <p:cNvPr id="7" name="image7.png">
            <a:extLst>
              <a:ext uri="{FF2B5EF4-FFF2-40B4-BE49-F238E27FC236}">
                <a16:creationId xmlns:a16="http://schemas.microsoft.com/office/drawing/2014/main" xmlns="" id="{CCA84FA3-55F2-82F2-68CC-4953C289890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5771" y="6669881"/>
            <a:ext cx="4821555" cy="3306445"/>
          </a:xfrm>
          <a:prstGeom prst="rect">
            <a:avLst/>
          </a:prstGeom>
          <a:ln/>
        </p:spPr>
      </p:pic>
      <p:pic>
        <p:nvPicPr>
          <p:cNvPr id="8" name="image10.png">
            <a:extLst>
              <a:ext uri="{FF2B5EF4-FFF2-40B4-BE49-F238E27FC236}">
                <a16:creationId xmlns:a16="http://schemas.microsoft.com/office/drawing/2014/main" xmlns="" id="{3CB2E5C7-064A-1752-B919-7E8705C3ECB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98742" y="9770652"/>
            <a:ext cx="2771775" cy="3457575"/>
          </a:xfrm>
          <a:prstGeom prst="rect">
            <a:avLst/>
          </a:prstGeom>
          <a:ln/>
        </p:spPr>
      </p:pic>
      <p:pic>
        <p:nvPicPr>
          <p:cNvPr id="9" name="image5.png">
            <a:extLst>
              <a:ext uri="{FF2B5EF4-FFF2-40B4-BE49-F238E27FC236}">
                <a16:creationId xmlns:a16="http://schemas.microsoft.com/office/drawing/2014/main" xmlns="" id="{55705561-AAF3-B3D9-499E-A55D27D1ACE3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870517" y="11803604"/>
            <a:ext cx="4351655" cy="2546985"/>
          </a:xfrm>
          <a:prstGeom prst="rect">
            <a:avLst/>
          </a:prstGeom>
          <a:ln/>
        </p:spPr>
      </p:pic>
      <p:pic>
        <p:nvPicPr>
          <p:cNvPr id="10" name="image14.png">
            <a:extLst>
              <a:ext uri="{FF2B5EF4-FFF2-40B4-BE49-F238E27FC236}">
                <a16:creationId xmlns:a16="http://schemas.microsoft.com/office/drawing/2014/main" xmlns="" id="{2AFF4262-D209-1996-1423-3B16DF050AF2}"/>
              </a:ext>
            </a:extLst>
          </p:cNvPr>
          <p:cNvPicPr/>
          <p:nvPr/>
        </p:nvPicPr>
        <p:blipFill>
          <a:blip r:embed="rId7"/>
          <a:srcRect b="5995"/>
          <a:stretch>
            <a:fillRect/>
          </a:stretch>
        </p:blipFill>
        <p:spPr>
          <a:xfrm>
            <a:off x="7222172" y="10861264"/>
            <a:ext cx="5940425" cy="3489325"/>
          </a:xfrm>
          <a:prstGeom prst="rect">
            <a:avLst/>
          </a:prstGeom>
          <a:ln/>
        </p:spPr>
      </p:pic>
      <p:pic>
        <p:nvPicPr>
          <p:cNvPr id="11" name="image11.png">
            <a:extLst>
              <a:ext uri="{FF2B5EF4-FFF2-40B4-BE49-F238E27FC236}">
                <a16:creationId xmlns:a16="http://schemas.microsoft.com/office/drawing/2014/main" xmlns="" id="{0BAF9DDF-D484-9FBC-C66D-708C5733BDA7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13162597" y="11664857"/>
            <a:ext cx="5940425" cy="15633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4274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CD1CF89-10E2-A260-2039-79264FC29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9824904" cy="3488816"/>
          </a:xfrm>
        </p:spPr>
        <p:txBody>
          <a:bodyPr/>
          <a:lstStyle/>
          <a:p>
            <a:pPr marL="76200" indent="0">
              <a:buNone/>
            </a:pPr>
            <a:r>
              <a:rPr lang="ru-RU" dirty="0"/>
              <a:t>Заполняем в таблице атрибуты</a:t>
            </a:r>
          </a:p>
          <a:p>
            <a:endParaRPr lang="ru-RU" dirty="0"/>
          </a:p>
        </p:txBody>
      </p:sp>
      <p:pic>
        <p:nvPicPr>
          <p:cNvPr id="5" name="image17.png">
            <a:extLst>
              <a:ext uri="{FF2B5EF4-FFF2-40B4-BE49-F238E27FC236}">
                <a16:creationId xmlns:a16="http://schemas.microsoft.com/office/drawing/2014/main" xmlns="" id="{C23366FE-190D-49ED-9E09-DEC0D4C6399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41059" y="684575"/>
            <a:ext cx="5445760" cy="1531620"/>
          </a:xfrm>
          <a:prstGeom prst="rect">
            <a:avLst/>
          </a:prstGeom>
          <a:ln/>
        </p:spPr>
      </p:pic>
      <p:pic>
        <p:nvPicPr>
          <p:cNvPr id="6" name="image8.png">
            <a:extLst>
              <a:ext uri="{FF2B5EF4-FFF2-40B4-BE49-F238E27FC236}">
                <a16:creationId xmlns:a16="http://schemas.microsoft.com/office/drawing/2014/main" xmlns="" id="{1DCB603B-7A18-63B4-780B-B44BB513B4B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0" y="2339226"/>
            <a:ext cx="5940425" cy="107315"/>
          </a:xfrm>
          <a:prstGeom prst="rect">
            <a:avLst/>
          </a:prstGeom>
          <a:ln/>
        </p:spPr>
      </p:pic>
      <p:pic>
        <p:nvPicPr>
          <p:cNvPr id="7" name="image4.png">
            <a:extLst>
              <a:ext uri="{FF2B5EF4-FFF2-40B4-BE49-F238E27FC236}">
                <a16:creationId xmlns:a16="http://schemas.microsoft.com/office/drawing/2014/main" xmlns="" id="{F7004DE0-B413-56DD-24CC-2DDFF2B226F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0" y="2569572"/>
            <a:ext cx="5227320" cy="3609340"/>
          </a:xfrm>
          <a:prstGeom prst="rect">
            <a:avLst/>
          </a:prstGeom>
          <a:ln/>
        </p:spPr>
      </p:pic>
      <p:pic>
        <p:nvPicPr>
          <p:cNvPr id="8" name="image19.png">
            <a:extLst>
              <a:ext uri="{FF2B5EF4-FFF2-40B4-BE49-F238E27FC236}">
                <a16:creationId xmlns:a16="http://schemas.microsoft.com/office/drawing/2014/main" xmlns="" id="{BC99155D-6323-7065-FBE5-81B9D22648B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-53606" y="6341428"/>
            <a:ext cx="5940425" cy="1219835"/>
          </a:xfrm>
          <a:prstGeom prst="rect">
            <a:avLst/>
          </a:prstGeom>
          <a:ln/>
        </p:spPr>
      </p:pic>
      <p:pic>
        <p:nvPicPr>
          <p:cNvPr id="9" name="image16.png">
            <a:extLst>
              <a:ext uri="{FF2B5EF4-FFF2-40B4-BE49-F238E27FC236}">
                <a16:creationId xmlns:a16="http://schemas.microsoft.com/office/drawing/2014/main" xmlns="" id="{F60595D8-A01D-F2CB-F705-92C87A78797E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0" y="7723779"/>
            <a:ext cx="4371975" cy="1219200"/>
          </a:xfrm>
          <a:prstGeom prst="rect">
            <a:avLst/>
          </a:prstGeom>
          <a:ln/>
        </p:spPr>
      </p:pic>
      <p:pic>
        <p:nvPicPr>
          <p:cNvPr id="10" name="image3.png">
            <a:extLst>
              <a:ext uri="{FF2B5EF4-FFF2-40B4-BE49-F238E27FC236}">
                <a16:creationId xmlns:a16="http://schemas.microsoft.com/office/drawing/2014/main" xmlns="" id="{12F4A118-53FB-ECC3-4053-D25CD1CCBB16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0" y="9105495"/>
            <a:ext cx="4048125" cy="1143000"/>
          </a:xfrm>
          <a:prstGeom prst="rect">
            <a:avLst/>
          </a:prstGeom>
          <a:ln/>
        </p:spPr>
      </p:pic>
      <p:pic>
        <p:nvPicPr>
          <p:cNvPr id="11" name="image18.png">
            <a:extLst>
              <a:ext uri="{FF2B5EF4-FFF2-40B4-BE49-F238E27FC236}">
                <a16:creationId xmlns:a16="http://schemas.microsoft.com/office/drawing/2014/main" xmlns="" id="{D0F6B620-2C8E-A6C3-B062-89E7522CA1AC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0" y="10475048"/>
            <a:ext cx="2581275" cy="828675"/>
          </a:xfrm>
          <a:prstGeom prst="rect">
            <a:avLst/>
          </a:prstGeom>
          <a:ln/>
        </p:spPr>
      </p:pic>
      <p:pic>
        <p:nvPicPr>
          <p:cNvPr id="12" name="image15.png">
            <a:extLst>
              <a:ext uri="{FF2B5EF4-FFF2-40B4-BE49-F238E27FC236}">
                <a16:creationId xmlns:a16="http://schemas.microsoft.com/office/drawing/2014/main" xmlns="" id="{076A7E7B-3C46-9759-47BA-ACE12C2A1F40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2613660" y="10475048"/>
            <a:ext cx="5940425" cy="2806700"/>
          </a:xfrm>
          <a:prstGeom prst="rect">
            <a:avLst/>
          </a:prstGeom>
          <a:ln/>
        </p:spPr>
      </p:pic>
      <p:pic>
        <p:nvPicPr>
          <p:cNvPr id="13" name="image6.png">
            <a:extLst>
              <a:ext uri="{FF2B5EF4-FFF2-40B4-BE49-F238E27FC236}">
                <a16:creationId xmlns:a16="http://schemas.microsoft.com/office/drawing/2014/main" xmlns="" id="{F1BF31B4-A60B-5363-80A3-A7CAEE07F5A3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8814567" y="10475048"/>
            <a:ext cx="5940425" cy="37122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7101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6B31B96-67DA-DE64-D588-0644AB351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91815"/>
            <a:ext cx="9824904" cy="3488816"/>
          </a:xfrm>
        </p:spPr>
        <p:txBody>
          <a:bodyPr/>
          <a:lstStyle/>
          <a:p>
            <a:pPr marL="76200" indent="0">
              <a:buNone/>
            </a:pPr>
            <a:r>
              <a:rPr lang="ru-RU" dirty="0"/>
              <a:t>Добавляем новую форму в проект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325763F-2F5A-8DFC-3556-960FF0888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9" t="10265" r="17323" b="19930"/>
          <a:stretch/>
        </p:blipFill>
        <p:spPr bwMode="auto">
          <a:xfrm>
            <a:off x="133975" y="1076888"/>
            <a:ext cx="3885565" cy="2590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3F7C4AA-2F79-1A64-4F4B-3100AEC3C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821" b="25875"/>
          <a:stretch/>
        </p:blipFill>
        <p:spPr bwMode="auto">
          <a:xfrm>
            <a:off x="133975" y="3780631"/>
            <a:ext cx="2743200" cy="2751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3A74025-4414-5723-496E-013FAB7118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7" t="12375" r="50778" b="13359"/>
          <a:stretch/>
        </p:blipFill>
        <p:spPr bwMode="auto">
          <a:xfrm>
            <a:off x="4802249" y="1076888"/>
            <a:ext cx="2184400" cy="223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E670647-1BA7-220A-C8EC-CADFE6FA47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63" t="37647" r="57357" b="49344"/>
          <a:stretch/>
        </p:blipFill>
        <p:spPr bwMode="auto">
          <a:xfrm>
            <a:off x="6673862" y="3312088"/>
            <a:ext cx="3258185" cy="87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CE4670A-1E67-6D16-D4F7-7968329AA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309" y="4260904"/>
            <a:ext cx="2238375" cy="304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A5951F90-E104-CADB-3499-29C55F799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2543" y="4656296"/>
            <a:ext cx="2371725" cy="3333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6588BE9D-A2A0-AD93-4B85-11244D35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7059" y="5127044"/>
            <a:ext cx="2333625" cy="3143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91FEF768-6851-E4F7-F287-CE99E71C45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059" y="5607317"/>
            <a:ext cx="2228850" cy="30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7DDB98AD-D934-BD93-56F9-2C72272172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9416" y="6019695"/>
            <a:ext cx="2343150" cy="2381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514EE10E-9B47-D27F-9AD6-476712C239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3663" y="6365398"/>
            <a:ext cx="2381250" cy="3333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AE113A5C-2F8C-955E-E6C9-BE8111B45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3013" y="6917256"/>
            <a:ext cx="2571750" cy="3429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E6B47642-3F3E-AF6A-57B8-A03A313E55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2860" y="7388004"/>
            <a:ext cx="3027680" cy="30734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8672CE9A-8ED3-7F0C-61EA-EDFA393D0A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7910" y="10589252"/>
            <a:ext cx="2324100" cy="2762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0C6B3083-B577-F6BF-2068-2AA11EA227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52875" y="10977197"/>
            <a:ext cx="2907665" cy="297878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7B021863-03AC-66C5-73A0-AB46A6023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47381" y="14099123"/>
            <a:ext cx="3917950" cy="134175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F2F6368E-CA17-352A-70F3-534A83C94E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2954" y="14012850"/>
            <a:ext cx="4532630" cy="131508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E8E9095D-C37F-DA79-FE48-0CBDA76F30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68301" y="14255650"/>
            <a:ext cx="2428875" cy="10287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D36AB7C6-8A78-C57F-AAAE-8DCDD5EE09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77503" y="13375223"/>
            <a:ext cx="3552825" cy="206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2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5A07B62-D436-4C9F-8CB9-BBAE35490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9824904" cy="3488816"/>
          </a:xfrm>
        </p:spPr>
        <p:txBody>
          <a:bodyPr/>
          <a:lstStyle/>
          <a:p>
            <a:pPr marL="76200" indent="0">
              <a:buNone/>
            </a:pPr>
            <a:r>
              <a:rPr lang="ru-RU" b="1" dirty="0"/>
              <a:t>Для </a:t>
            </a:r>
            <a:r>
              <a:rPr lang="en-US" b="1" dirty="0" err="1"/>
              <a:t>textboxFirstName</a:t>
            </a:r>
            <a:r>
              <a:rPr lang="en-US" b="1" dirty="0"/>
              <a:t> </a:t>
            </a:r>
            <a:r>
              <a:rPr lang="ru-RU" b="1" dirty="0"/>
              <a:t>пишем функции, чтобы при нажатии на данное поле надпись скрывалась, если поле остается пустым, то надпись опять появляется</a:t>
            </a:r>
          </a:p>
          <a:p>
            <a:pPr marL="7620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E9191A8-DC68-C050-09BB-28E5AC24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8" y="1280954"/>
            <a:ext cx="3917950" cy="13417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3388B5B-059E-653C-EEBC-1A105394D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68" y="2757362"/>
            <a:ext cx="4532630" cy="13150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2921DD0-EA6F-5D21-1534-7B242AEEE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68" y="4097310"/>
            <a:ext cx="2428875" cy="1028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E515409F-BCBF-8E0D-C78D-A59768C3C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68" y="5232642"/>
            <a:ext cx="3552825" cy="20656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685EC37-3710-4B19-A5FC-E4950825B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471" y="1746300"/>
            <a:ext cx="3900805" cy="21977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8B90F16-D6E9-13F8-84B8-FD866DC91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872" y="4149582"/>
            <a:ext cx="3983990" cy="22434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11258874-5E62-4C7D-4E4E-2AD15AA46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872" y="6606781"/>
            <a:ext cx="4009390" cy="23787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792618D1-8DDE-F0E3-7CC3-2BCA62E276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6355" y="8985491"/>
            <a:ext cx="3973195" cy="28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4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F3DD4A9-F440-682B-0430-BA3298E5C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4834"/>
            <a:ext cx="9824904" cy="3488816"/>
          </a:xfrm>
        </p:spPr>
        <p:txBody>
          <a:bodyPr/>
          <a:lstStyle/>
          <a:p>
            <a:pPr marL="76200" indent="0">
              <a:buNone/>
            </a:pPr>
            <a:r>
              <a:rPr lang="ru-RU" dirty="0"/>
              <a:t>Для </a:t>
            </a:r>
            <a:r>
              <a:rPr lang="en-US" dirty="0"/>
              <a:t>label</a:t>
            </a:r>
            <a:r>
              <a:rPr lang="ru-RU" dirty="0"/>
              <a:t>, который выполняет функцию закрытия приложения пишем следующие события, чтобы при нажатии на него оно закрывалось, а при наведении </a:t>
            </a:r>
            <a:r>
              <a:rPr lang="en-US" dirty="0"/>
              <a:t>label</a:t>
            </a:r>
            <a:r>
              <a:rPr lang="ru-RU" dirty="0"/>
              <a:t> менял цвет на черный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1D7C693-00A8-6CC0-94EE-1BE4CD00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2" y="1439747"/>
            <a:ext cx="4389500" cy="25178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98D9E49-6B6E-0EFD-BEB3-E754E5BD0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2" y="3957613"/>
            <a:ext cx="2371725" cy="3905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17FACC1-F3C0-55B8-68A6-331F4355E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82" y="4515269"/>
            <a:ext cx="3010535" cy="29311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095497D-A20C-466D-F076-8983ABB3A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82" y="7446429"/>
            <a:ext cx="2628900" cy="1657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5570B4F9-6863-ECCA-4E14-63D6D6C39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82" y="9115891"/>
            <a:ext cx="5977255" cy="1628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1A9DB237-4EB8-C4C2-6373-0533BE7C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237" y="8275104"/>
            <a:ext cx="5940425" cy="31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31274D4-E505-11D6-ECE3-B059CB53B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73674" y="0"/>
            <a:ext cx="9824904" cy="3488816"/>
          </a:xfrm>
        </p:spPr>
        <p:txBody>
          <a:bodyPr/>
          <a:lstStyle/>
          <a:p>
            <a:r>
              <a:rPr lang="ru-RU" b="1" dirty="0"/>
              <a:t>Пишем условие, в котором определяется создан такой пользователь уже или нет, если не создан то выводим </a:t>
            </a:r>
            <a:r>
              <a:rPr lang="ru-RU" b="1" dirty="0" err="1"/>
              <a:t>месседжбокс</a:t>
            </a:r>
            <a:r>
              <a:rPr lang="ru-RU" b="1" dirty="0"/>
              <a:t>, с надписью «</a:t>
            </a:r>
            <a:r>
              <a:rPr lang="en-US" b="1" dirty="0"/>
              <a:t>account created</a:t>
            </a:r>
            <a:r>
              <a:rPr lang="ru-RU" dirty="0"/>
              <a:t>»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8668146-E5CC-974A-DEBE-A967476C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" y="1307591"/>
            <a:ext cx="5163185" cy="21812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38919D8-AC71-E26F-0703-C6C78312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" y="3415282"/>
            <a:ext cx="4362450" cy="2762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9E222AB-4159-3B68-6ACC-26A1C238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889" y="1631465"/>
            <a:ext cx="3334385" cy="32518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A73827E-6C57-638D-5A11-583933348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197" y="4990604"/>
            <a:ext cx="3791585" cy="37153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A7629F57-F9CF-C3D3-3799-A343FE68A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564" y="8813293"/>
            <a:ext cx="4438650" cy="10394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09EE5E52-C996-A279-8E66-EF1752935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1239" y="9816823"/>
            <a:ext cx="4371975" cy="26358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D107DA95-81FF-0773-C2DE-FEA191F37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9889" y="9333040"/>
            <a:ext cx="3137535" cy="301053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5BA6E8D5-F3D4-1B6A-B9D0-5FDD57292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7424" y="9668637"/>
            <a:ext cx="3773805" cy="23393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74FF4783-9816-7F0B-E313-64F571698D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68551" y="10813854"/>
            <a:ext cx="5940425" cy="5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44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14B4DED-ADF4-AACA-B104-FE9F73AA0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60444" y="0"/>
            <a:ext cx="9824904" cy="3488816"/>
          </a:xfrm>
        </p:spPr>
        <p:txBody>
          <a:bodyPr/>
          <a:lstStyle/>
          <a:p>
            <a:r>
              <a:rPr lang="ru-RU" dirty="0"/>
              <a:t>Создаем новую форму – </a:t>
            </a:r>
            <a:r>
              <a:rPr lang="en-US" dirty="0" err="1"/>
              <a:t>MainForm</a:t>
            </a:r>
            <a:r>
              <a:rPr lang="en-US" dirty="0"/>
              <a:t> </a:t>
            </a:r>
            <a:r>
              <a:rPr lang="ru-RU" dirty="0"/>
              <a:t>и копируем в нее все элементы с </a:t>
            </a:r>
            <a:r>
              <a:rPr lang="en-US" dirty="0" err="1"/>
              <a:t>RegisterForm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F35220B-7978-E54A-748D-431BDD39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73" y="976052"/>
            <a:ext cx="4864735" cy="33674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4D23F1C-982C-861A-7AC8-355A7331E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73" y="4381150"/>
            <a:ext cx="3347085" cy="26269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2AB2A64-8CBA-D9A1-07E2-EDDB2D1F8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125" y="1164875"/>
            <a:ext cx="4111625" cy="3216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E3564F80-7808-EB76-D44B-C480966DE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08" y="5033759"/>
            <a:ext cx="2238375" cy="285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FA2A4F6F-C8D9-250B-08EE-E91E8E4FD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132" y="5546025"/>
            <a:ext cx="2295525" cy="247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F89F0DFD-A1E7-10E7-8BC3-BB65F4C8E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194" y="5926093"/>
            <a:ext cx="3075940" cy="28606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6E9F1176-E454-CC98-53D6-9819CD8960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351" y="8919186"/>
            <a:ext cx="3857625" cy="9525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AFDF114C-5255-5670-AC3F-878D83DB6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4826" y="9980576"/>
            <a:ext cx="3867150" cy="9334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7C8AB8CF-E40D-3C13-0087-5566AF168B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4622" y="9876730"/>
            <a:ext cx="3297555" cy="62484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A82D5721-3D68-AD6E-0B89-9FAD29F767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4622" y="10618751"/>
            <a:ext cx="2362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3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1CF72AE-0AC0-99D8-D539-7D2B6DA6A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71948" y="0"/>
            <a:ext cx="9824904" cy="3488816"/>
          </a:xfrm>
        </p:spPr>
        <p:txBody>
          <a:bodyPr/>
          <a:lstStyle/>
          <a:p>
            <a:r>
              <a:rPr lang="ru-RU" dirty="0"/>
              <a:t>В настройках шрифта у </a:t>
            </a:r>
            <a:r>
              <a:rPr lang="en-US" dirty="0" err="1"/>
              <a:t>labelGoSingUp</a:t>
            </a:r>
            <a:r>
              <a:rPr lang="en-US" dirty="0"/>
              <a:t> </a:t>
            </a:r>
            <a:r>
              <a:rPr lang="ru-RU" dirty="0"/>
              <a:t>ставим галочку напротив «</a:t>
            </a:r>
            <a:r>
              <a:rPr lang="ru-RU" dirty="0" err="1"/>
              <a:t>Подчерктнутый</a:t>
            </a:r>
            <a:r>
              <a:rPr lang="ru-RU" dirty="0"/>
              <a:t>»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E80D14A7-7848-68A7-F380-50CFAFED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33" y="1190116"/>
            <a:ext cx="2846070" cy="2298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885A0A4-441F-8B96-13E5-B320283D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1190116"/>
            <a:ext cx="3332480" cy="33896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8D30FFB-E340-1B63-0524-3081AC5DA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063" y="1254153"/>
            <a:ext cx="1873250" cy="24828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A4B8E19-59FB-D7F5-F0E0-36CD86A5D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585" y="1706936"/>
            <a:ext cx="3345815" cy="10496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A0D03C4-2C93-6C8C-1378-16A67E071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297" y="2948431"/>
            <a:ext cx="3338830" cy="7239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0960795A-CF0B-F7B8-6101-3261EAD45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585" y="3883786"/>
            <a:ext cx="3009900" cy="6959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9BE418E9-D3BD-D137-E05B-CCD2AF9E5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6297" y="4742969"/>
            <a:ext cx="2713355" cy="7829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C8EA89A6-CD97-B6CC-7C1C-EF225F7673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5159" y="5660759"/>
            <a:ext cx="3761105" cy="5467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29D3DE6C-F4BB-B31A-E612-CF950B44D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700" y="6326884"/>
            <a:ext cx="5678805" cy="4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04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269443" y="1899815"/>
            <a:ext cx="1002875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разработанных форм авторизации и регистрации.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дизайна осуществляется самостоятельно в рамках </a:t>
            </a: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выбранной обучающимся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предметной области.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174661" y="946045"/>
            <a:ext cx="8174861" cy="49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Интеграция модулей в программное обеспечение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07697F5C-8C48-4AEF-A6DF-A8BDED4C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245" y="3250409"/>
            <a:ext cx="7613151" cy="38716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Экспериментально-практическая работа. Приобретение необходимых умений и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2613dc383_0_83"/>
          <p:cNvSpPr txBox="1"/>
          <p:nvPr/>
        </p:nvSpPr>
        <p:spPr>
          <a:xfrm>
            <a:off x="110613" y="1804072"/>
            <a:ext cx="99449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React-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7" name="Google Shape;257;g2c2613dc383_0_8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Отладка программных модулей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0F3922E-0764-45D9-A6A7-7AF8705D6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33" y="2545209"/>
            <a:ext cx="8629134" cy="42060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A080764-3B33-4879-9DAB-7455EFED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540516"/>
            <a:ext cx="9687193" cy="609398"/>
          </a:xfrm>
        </p:spPr>
        <p:txBody>
          <a:bodyPr/>
          <a:lstStyle/>
          <a:p>
            <a:r>
              <a:rPr lang="ru-RU" sz="44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E7558ACC-C0F1-4D44-9D0D-C55059E9C95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Отладка программных модулей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80D8E83-12A1-4937-A569-8F71FBF6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4" y="2422647"/>
            <a:ext cx="7417942" cy="48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3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A8EC551-838E-47BA-9F05-DF5B7762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3389589B-39C7-46D5-8226-575E49DC892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8657" y="2124447"/>
            <a:ext cx="9824904" cy="421490"/>
          </a:xfrm>
        </p:spPr>
        <p:txBody>
          <a:bodyPr>
            <a:normAutofit fontScale="92500" lnSpcReduction="20000"/>
          </a:bodyPr>
          <a:lstStyle/>
          <a:p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Отладка программных модулей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218477A-6515-4632-A048-43BA66111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14" y="2335192"/>
            <a:ext cx="503942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6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D9B51D8-00E2-424B-AAD3-80CA1B3AC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73" y="540516"/>
            <a:ext cx="9687193" cy="609398"/>
          </a:xfrm>
        </p:spPr>
        <p:txBody>
          <a:bodyPr/>
          <a:lstStyle/>
          <a:p>
            <a:r>
              <a:rPr lang="ru-RU" sz="44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C53F113-2249-4A3B-8A01-B77578411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963" y="2919243"/>
            <a:ext cx="9824904" cy="861388"/>
          </a:xfrm>
        </p:spPr>
        <p:txBody>
          <a:bodyPr/>
          <a:lstStyle/>
          <a:p>
            <a:pPr marL="76200" indent="0">
              <a:buNone/>
            </a:pPr>
            <a:r>
              <a:rPr lang="ru-RU" dirty="0"/>
              <a:t>Создание файла</a:t>
            </a:r>
            <a:r>
              <a:rPr lang="en-US" dirty="0"/>
              <a:t> </a:t>
            </a:r>
            <a:r>
              <a:rPr lang="en-US" dirty="0" err="1"/>
              <a:t>Comments.jsx</a:t>
            </a:r>
            <a:r>
              <a:rPr lang="ru-RU" dirty="0"/>
              <a:t> в </a:t>
            </a:r>
            <a:r>
              <a:rPr lang="en-US" dirty="0"/>
              <a:t>VS code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B792B25C-3F75-450A-972D-1B6188F7533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Отладка программных модулей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17A42E0-DF3C-4B6C-A19A-B58E6CC6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51" y="3506585"/>
            <a:ext cx="6996435" cy="40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09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97C87B2-D220-4517-ABD4-9A60541D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88291C2-9B7F-4134-BD31-E416E5BF0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963" y="2919243"/>
            <a:ext cx="9824904" cy="861388"/>
          </a:xfrm>
        </p:spPr>
        <p:txBody>
          <a:bodyPr/>
          <a:lstStyle/>
          <a:p>
            <a:pPr marL="76200" indent="0">
              <a:buNone/>
            </a:pPr>
            <a:r>
              <a:rPr lang="ru-RU" dirty="0"/>
              <a:t>Использование компонента в</a:t>
            </a:r>
            <a:r>
              <a:rPr lang="en-US" dirty="0"/>
              <a:t> App.js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B4885772-15AF-4E5B-A705-D772A447C17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Отладка программных модулей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0C2C9F9-8327-4C78-86B8-56FA31C23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313" y="3541245"/>
            <a:ext cx="5454045" cy="38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70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Проектный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2bf727242c8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/>
                <a:ea typeface="Times New Roman"/>
                <a:cs typeface="Times New Roman"/>
                <a:sym typeface="Times New Roman"/>
              </a:rPr>
              <a:t>Например: Результаты тестов приведены в табл. 4.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4192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6031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Проектный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2bf727242c8_0_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3049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159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Выводы о результатах прохождения производственной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7"/>
            <a:ext cx="10082400" cy="400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Подведите итоги прохождения производственной практики:</a:t>
            </a: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/>
              <a:t>В рамках производственной практики мной был реализован компонент</a:t>
            </a:r>
            <a:r>
              <a:rPr lang="en-US" dirty="0"/>
              <a:t>&lt;comments /&gt;</a:t>
            </a:r>
            <a:r>
              <a:rPr lang="ru-RU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ru-RU" dirty="0"/>
              <a:t>для отображения списка комментариев. Компонент отображает автора, текст и дату каждого комментария. Данные передаются через </a:t>
            </a:r>
            <a:r>
              <a:rPr lang="ru-RU" dirty="0" err="1"/>
              <a:t>props</a:t>
            </a:r>
            <a:r>
              <a:rPr lang="ru-RU" dirty="0"/>
              <a:t> и обрабатываются внутри компонента. Также была реализована функция форматирования даты в читаемый вид. Проект позволяет отработать навыки работы с </a:t>
            </a:r>
            <a:r>
              <a:rPr lang="ru-RU" dirty="0" err="1"/>
              <a:t>React</a:t>
            </a:r>
            <a:r>
              <a:rPr lang="ru-RU" dirty="0"/>
              <a:t>-компонентами, передачей данных, форматированием и базовой стилизацией интерфейса.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8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70000" lnSpcReduction="2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Цехановский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Д. Чертовской. — 3-е изд.,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перераб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 и доп.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https://urait.ru/bcode/514585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В. Годин.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https://urait.ru/bcode/518499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Директ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https://biblioclub.ru/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>
              <a:spcBef>
                <a:spcPts val="855"/>
              </a:spcBef>
              <a:buSzPct val="100000"/>
              <a:buFont typeface="Times New Roman" panose="02020603050405020304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Зыков, С. В.  Архитектура информационных систем. Основы проектирования : учебник для среднего профессионального образования / С. В. Зыков.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2025. — 260 с. — (Профессиональное образование). — ISBN 978-5-534-21539-7.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https://urait.ru/bcode/575501 </a:t>
            </a:r>
          </a:p>
          <a:p>
            <a:pPr marL="361950" lvl="0" indent="-361950" algn="just">
              <a:spcBef>
                <a:spcPts val="855"/>
              </a:spcBef>
              <a:buSzPct val="100000"/>
              <a:buFont typeface="Times New Roman" panose="02020603050405020304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Нестеров, С. А.  Базы данных : учебник и практикум для вузов / С. А. Нестеров. — 2-е изд.,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перераб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 и доп.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2024. — 258 с. — (Высшее образование). — ISBN 978-5-534-18107-4.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https://urait.ru/bcode/536687</a:t>
            </a: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633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34932" y="210982"/>
            <a:ext cx="315369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305068" y="1952884"/>
            <a:ext cx="98250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7620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1.1. Создание форм авторизации и регистрации.docx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1.2. </a:t>
            </a:r>
            <a:r>
              <a:rPr lang="ru-RU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Валидация</a:t>
            </a:r>
            <a:r>
              <a:rPr lang="ru-RU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кода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56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Приложения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297" name="Google Shape;297;g2c00a3e1a9a_0_23"/>
          <p:cNvSpPr/>
          <p:nvPr/>
        </p:nvSpPr>
        <p:spPr>
          <a:xfrm>
            <a:off x="7434932" y="210982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Я, Рыжова Елизавета Романовна, проходила производственную практику на базе ООО СИМУЛТЕХ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При выполнении индивидуального задания по практике решал кейс: КЛАСС КОТОРЫЙ ВЫПОЛНЯЕТ ФУНКЦИЮ МАРШРУТИЗАТОРА.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Перед началом практики: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Принял(а) участие в организационном собрании по практике.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Ознакомил(а)</a:t>
            </a:r>
            <a:r>
              <a:rPr lang="ru-RU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сь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 с комплектом шаблонов отчетной документации по практике.</a:t>
            </a: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Уточнил(а) контакты руководителя практики от Образовательной/ Профильной организации, а также правила в отношении субординации, внешнего вида, графика работы, техники безопасности: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Требования к внешнему виду: Официально-деловой стиль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График работы: не более 8 часов в день, 5 дней 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Круг обязанностей: Практикант 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Доступ к данным: Ограниченный </a:t>
            </a: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Ознакомиться с инструментальными средствами для выполнения производственной практики и осуществить предустановку программного обеспечения.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74" y="2838725"/>
            <a:ext cx="2790825" cy="800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8AD2490-6880-4B8C-AB09-2421BD3A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77" y="3809824"/>
            <a:ext cx="6249272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424024" y="1908423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-RU" sz="2000" dirty="0">
                <a:latin typeface="Times New Roman"/>
                <a:ea typeface="Times New Roman"/>
                <a:cs typeface="Times New Roman"/>
              </a:rPr>
              <a:t>Спроектировать организационную структуру и описать выбранную предметную область.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Пример заполнения</a:t>
            </a:r>
            <a:endParaRPr sz="25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7820C629-CD49-44CA-B5E0-9854D5D26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06" y="2543720"/>
            <a:ext cx="6363588" cy="3400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83783AC-FE8F-5FC9-11AA-838A3F28E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248" y="291815"/>
            <a:ext cx="9824904" cy="3488816"/>
          </a:xfrm>
        </p:spPr>
        <p:txBody>
          <a:bodyPr/>
          <a:lstStyle/>
          <a:p>
            <a:r>
              <a:rPr lang="ru-RU" dirty="0"/>
              <a:t>Создание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C0FE2E1-1449-F957-0C56-7E4DCCE19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7" r="2747" b="5578"/>
          <a:stretch/>
        </p:blipFill>
        <p:spPr bwMode="auto">
          <a:xfrm>
            <a:off x="305039" y="891953"/>
            <a:ext cx="5200650" cy="20102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D04401C-9D49-A6A7-362D-FC365EC29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67"/>
          <a:stretch/>
        </p:blipFill>
        <p:spPr bwMode="auto">
          <a:xfrm>
            <a:off x="305039" y="2980889"/>
            <a:ext cx="5367655" cy="2734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DF150FA-B9D5-5BBA-3D11-937938C4A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38"/>
          <a:stretch/>
        </p:blipFill>
        <p:spPr bwMode="auto">
          <a:xfrm>
            <a:off x="5672694" y="4231640"/>
            <a:ext cx="5124450" cy="2966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59BB8EC-AF10-9BFE-0FF9-0B6A3C23EE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84"/>
          <a:stretch/>
        </p:blipFill>
        <p:spPr bwMode="auto">
          <a:xfrm>
            <a:off x="434248" y="6836348"/>
            <a:ext cx="4072438" cy="2372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39B4A9E6-744B-A263-F0FB-702F99940A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025"/>
          <a:stretch/>
        </p:blipFill>
        <p:spPr bwMode="auto">
          <a:xfrm>
            <a:off x="391081" y="9208446"/>
            <a:ext cx="4082563" cy="2372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9F1AEC73-F212-460F-2752-371DA3FCCA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508"/>
          <a:stretch/>
        </p:blipFill>
        <p:spPr bwMode="auto">
          <a:xfrm>
            <a:off x="1253581" y="11580544"/>
            <a:ext cx="5312410" cy="3070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324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E3DEE91C-2637-4064-0400-E66F1B31AE8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6626" y="472110"/>
            <a:ext cx="9824904" cy="421490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Меняем значения свойства </a:t>
            </a:r>
            <a:r>
              <a:rPr lang="en-US" dirty="0" err="1">
                <a:solidFill>
                  <a:schemeClr val="tx1"/>
                </a:solidFill>
              </a:rPr>
              <a:t>BackColor</a:t>
            </a:r>
            <a:r>
              <a:rPr lang="ru-RU" dirty="0">
                <a:solidFill>
                  <a:schemeClr val="tx1"/>
                </a:solidFill>
              </a:rPr>
              <a:t> элемента </a:t>
            </a:r>
            <a:r>
              <a:rPr lang="en-US" dirty="0">
                <a:solidFill>
                  <a:schemeClr val="tx1"/>
                </a:solidFill>
              </a:rPr>
              <a:t>Panel </a:t>
            </a:r>
            <a:r>
              <a:rPr lang="ru-RU" dirty="0">
                <a:solidFill>
                  <a:schemeClr val="tx1"/>
                </a:solidFill>
              </a:rPr>
              <a:t>на 255;183;19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1020219-849F-D69E-03A1-2F0B0D855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84"/>
          <a:stretch/>
        </p:blipFill>
        <p:spPr bwMode="auto">
          <a:xfrm>
            <a:off x="266626" y="893600"/>
            <a:ext cx="5339715" cy="3110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A1E75ED-979B-74EC-6AF2-09F6F435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6" y="4094777"/>
            <a:ext cx="4799330" cy="3079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84575D-DB48-F9A6-1FD9-EBC1B158CE9D}"/>
              </a:ext>
            </a:extLst>
          </p:cNvPr>
          <p:cNvSpPr txBox="1"/>
          <p:nvPr/>
        </p:nvSpPr>
        <p:spPr>
          <a:xfrm>
            <a:off x="5065956" y="4425320"/>
            <a:ext cx="5350042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Создаем папку с изображениями под названием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</a:t>
            </a: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копируем изображения и вставляем в эту папку.</a:t>
            </a:r>
            <a:endParaRPr lang="ru-RU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1D42A632-077F-DA04-D430-3824A554F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26" y="7173892"/>
            <a:ext cx="2161540" cy="15265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7FE119ED-66EC-DA49-2DF1-4380DE015D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11" t="18595" r="34952" b="42517"/>
          <a:stretch/>
        </p:blipFill>
        <p:spPr bwMode="auto">
          <a:xfrm>
            <a:off x="254272" y="8700432"/>
            <a:ext cx="2007235" cy="1623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238CF1FE-F476-7441-32E6-45D8789D0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92" y="10324127"/>
            <a:ext cx="2590800" cy="10191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5669A2A6-6998-60CE-C979-27BCB8B069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737" t="46850" b="48318"/>
          <a:stretch/>
        </p:blipFill>
        <p:spPr bwMode="auto">
          <a:xfrm>
            <a:off x="79657" y="11343302"/>
            <a:ext cx="2744470" cy="429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A441C732-F6C6-CA08-A470-B7CCD73B9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67" y="11773197"/>
            <a:ext cx="2638425" cy="14859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CD9D3C94-60D0-7ACF-13BD-EE40A5E43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125" y="13088599"/>
            <a:ext cx="2600325" cy="7715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C3E5A384-E369-EE16-50A2-296836F275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125" y="13894665"/>
            <a:ext cx="2647950" cy="5524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F3BCF10A-45ED-9856-21AE-9DB1A5AC2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6148" y="11875431"/>
            <a:ext cx="3080385" cy="24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0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BBF065C-868A-AAC7-1C2F-D9A6525E83F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502124"/>
            <a:ext cx="9824904" cy="421490"/>
          </a:xfrm>
        </p:spPr>
        <p:txBody>
          <a:bodyPr>
            <a:normAutofit fontScale="70000" lnSpcReduction="2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Заходим в </a:t>
            </a:r>
            <a:r>
              <a:rPr lang="en-US" dirty="0">
                <a:solidFill>
                  <a:schemeClr val="tx1"/>
                </a:solidFill>
              </a:rPr>
              <a:t>Program</a:t>
            </a:r>
            <a:r>
              <a:rPr lang="ru-RU" dirty="0">
                <a:solidFill>
                  <a:schemeClr val="tx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cs</a:t>
            </a:r>
            <a:r>
              <a:rPr lang="ru-RU" dirty="0">
                <a:solidFill>
                  <a:schemeClr val="tx1"/>
                </a:solidFill>
              </a:rPr>
              <a:t> и меняем </a:t>
            </a:r>
            <a:r>
              <a:rPr lang="en-US" dirty="0">
                <a:solidFill>
                  <a:schemeClr val="tx1"/>
                </a:solidFill>
              </a:rPr>
              <a:t>Form</a:t>
            </a:r>
            <a:r>
              <a:rPr lang="ru-RU" dirty="0">
                <a:solidFill>
                  <a:schemeClr val="tx1"/>
                </a:solidFill>
              </a:rPr>
              <a:t>1 на </a:t>
            </a:r>
            <a:r>
              <a:rPr lang="en-US" dirty="0" err="1">
                <a:solidFill>
                  <a:schemeClr val="tx1"/>
                </a:solidFill>
              </a:rPr>
              <a:t>LoginForm</a:t>
            </a:r>
            <a:r>
              <a:rPr lang="ru-RU" dirty="0">
                <a:solidFill>
                  <a:schemeClr val="tx1"/>
                </a:solidFill>
              </a:rPr>
              <a:t>, чтобы при включении приложения загружалась </a:t>
            </a:r>
            <a:r>
              <a:rPr lang="en-US" dirty="0" err="1">
                <a:solidFill>
                  <a:schemeClr val="tx1"/>
                </a:solidFill>
              </a:rPr>
              <a:t>LoginForm</a:t>
            </a:r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9D1A691-2155-7DE4-F997-BB30DCBF7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2" b="7091"/>
          <a:stretch/>
        </p:blipFill>
        <p:spPr bwMode="auto">
          <a:xfrm>
            <a:off x="347345" y="688416"/>
            <a:ext cx="4999355" cy="3448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1B78DF8-B3BE-72F5-EB62-8938908D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5" t="11731" r="23606" b="12497"/>
          <a:stretch/>
        </p:blipFill>
        <p:spPr bwMode="auto">
          <a:xfrm>
            <a:off x="347345" y="4136466"/>
            <a:ext cx="3700780" cy="2811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70523E-BCD0-5CAE-D99B-97FD8A7B2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8" r="23476" b="22819"/>
          <a:stretch/>
        </p:blipFill>
        <p:spPr bwMode="auto">
          <a:xfrm>
            <a:off x="6148070" y="1123197"/>
            <a:ext cx="4545330" cy="2812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4A9D19B-78C9-9966-8BF3-887EA0E99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851" y="4312291"/>
            <a:ext cx="2609850" cy="600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3937361A-4310-8211-DC86-7C57DD665B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54" t="11964" r="27863" b="25859"/>
          <a:stretch/>
        </p:blipFill>
        <p:spPr bwMode="auto">
          <a:xfrm>
            <a:off x="4048125" y="5391109"/>
            <a:ext cx="3265170" cy="2307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41F4388C-2C02-5E25-34FB-C431B0201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578" y="3952351"/>
            <a:ext cx="3945255" cy="28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8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4B21C26-5457-43F0-FAB2-CDC80CDF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9824904" cy="3488816"/>
          </a:xfrm>
        </p:spPr>
        <p:txBody>
          <a:bodyPr/>
          <a:lstStyle/>
          <a:p>
            <a:r>
              <a:rPr lang="ru-RU" dirty="0"/>
              <a:t>Копируем сделанный </a:t>
            </a:r>
            <a:r>
              <a:rPr lang="en-US" dirty="0" err="1"/>
              <a:t>pictureBox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textbox </a:t>
            </a:r>
            <a:r>
              <a:rPr lang="ru-RU" dirty="0"/>
              <a:t>и меняем изображение в </a:t>
            </a:r>
            <a:r>
              <a:rPr lang="en-US" dirty="0" err="1"/>
              <a:t>pictureBox</a:t>
            </a:r>
            <a:r>
              <a:rPr lang="en-US" dirty="0"/>
              <a:t> </a:t>
            </a:r>
            <a:r>
              <a:rPr lang="ru-RU" dirty="0"/>
              <a:t>на замок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9B7DC7F-FABB-5B92-6BAA-BF0980E2B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9" t="11964" b="19058"/>
          <a:stretch/>
        </p:blipFill>
        <p:spPr bwMode="auto">
          <a:xfrm>
            <a:off x="408940" y="1220311"/>
            <a:ext cx="4937760" cy="2560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293FB12-FC98-0659-70C1-66126CE7D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" y="4053456"/>
            <a:ext cx="3411220" cy="29349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A213140-D76A-8F44-6B51-7B5E69241B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32" t="11261" r="47073" b="38060"/>
          <a:stretch/>
        </p:blipFill>
        <p:spPr bwMode="auto">
          <a:xfrm>
            <a:off x="6249762" y="1249156"/>
            <a:ext cx="2672080" cy="2281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E819F9D5-5992-BE66-40FE-7E65147969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723" t="36127" r="2068" b="59179"/>
          <a:stretch/>
        </p:blipFill>
        <p:spPr bwMode="auto">
          <a:xfrm>
            <a:off x="5549623" y="3875021"/>
            <a:ext cx="2337435" cy="356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32763F5A-E2C9-2304-2A62-EB15F62E0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623" y="4209770"/>
            <a:ext cx="2447925" cy="3714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6020803C-8DD5-447B-314F-6EC2D9B43C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184" t="18768" r="35052" b="42518"/>
          <a:stretch/>
        </p:blipFill>
        <p:spPr bwMode="auto">
          <a:xfrm>
            <a:off x="4472980" y="4779867"/>
            <a:ext cx="2153285" cy="1750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0BD748CB-7A8A-79A4-8325-6343E00835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9163" t="64278" b="6393"/>
          <a:stretch/>
        </p:blipFill>
        <p:spPr bwMode="auto">
          <a:xfrm>
            <a:off x="6718340" y="4754761"/>
            <a:ext cx="1687195" cy="1483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0CB7DF4C-AE4D-80FF-CFA9-8065E6321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8984" y="6452380"/>
            <a:ext cx="2428875" cy="10001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93087281-41BD-0DC8-9B46-D5C3B2269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2452" y="7502914"/>
            <a:ext cx="2400300" cy="2857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B479D217-A752-C04F-B062-5362C4C1F8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3887" y="7855519"/>
            <a:ext cx="2524125" cy="2857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E9C8DE27-ADDE-24E2-1067-535BF4FC8E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0549" y="8254042"/>
            <a:ext cx="2466975" cy="3429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32E80478-8C39-99B5-585C-7B47536EEE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3887" y="8709922"/>
            <a:ext cx="2400300" cy="3429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B4896DAA-5CB5-17DB-B6F3-619B3A871A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2175" y="9176620"/>
            <a:ext cx="3517900" cy="24180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A7D6B663-6151-2A23-29A5-E06A76AC5B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4468" y="11545183"/>
            <a:ext cx="3053080" cy="269621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A8AAED09-D13D-8DC3-BAF4-050B15CD43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7150" y="14305430"/>
            <a:ext cx="2647950" cy="3333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374ED92B-321E-CCD3-DAFB-B3DA1E39D4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41925" y="14702842"/>
            <a:ext cx="2543175" cy="3143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95B48911-63FC-8419-A67D-3046D61F29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21842" y="11594700"/>
            <a:ext cx="2842895" cy="23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714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26035</TotalTime>
  <Words>978</Words>
  <Application>Microsoft Office PowerPoint</Application>
  <PresentationFormat>Произвольный</PresentationFormat>
  <Paragraphs>107</Paragraphs>
  <Slides>29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 Black</vt:lpstr>
      <vt:lpstr>Calibri</vt:lpstr>
      <vt:lpstr>Times New Roman</vt:lpstr>
      <vt:lpstr>Arial</vt:lpstr>
      <vt:lpstr>Тема Office</vt:lpstr>
      <vt:lpstr>ОТЧЕТ  о прохождении производственной практики   по профессиональному модулю ПМ.02 Осуществление интеграции программных модулей  в период с «08» июня 2025 г. по «21»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Организационный этап</vt:lpstr>
      <vt:lpstr>Организационный этап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Проектный этап   </vt:lpstr>
      <vt:lpstr>Проектный этап   </vt:lpstr>
      <vt:lpstr>Отчетный этап  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</dc:title>
  <dc:creator>Катя</dc:creator>
  <cp:lastModifiedBy>SibNout2023</cp:lastModifiedBy>
  <cp:revision>24</cp:revision>
  <dcterms:created xsi:type="dcterms:W3CDTF">2020-03-27T22:15:06Z</dcterms:created>
  <dcterms:modified xsi:type="dcterms:W3CDTF">2025-06-26T11:50:26Z</dcterms:modified>
</cp:coreProperties>
</file>